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Roboto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72FD5C-3388-425B-9CEA-736DA69EE9E4}">
  <a:tblStyle styleId="{7572FD5C-3388-425B-9CEA-736DA69EE9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Light-bold.fntdata"/><Relationship Id="rId41" Type="http://schemas.openxmlformats.org/officeDocument/2006/relationships/font" Target="fonts/RobotoLight-regular.fntdata"/><Relationship Id="rId44" Type="http://schemas.openxmlformats.org/officeDocument/2006/relationships/font" Target="fonts/RobotoLight-boldItalic.fntdata"/><Relationship Id="rId43"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Medium-regular.fntdata"/><Relationship Id="rId32" Type="http://schemas.openxmlformats.org/officeDocument/2006/relationships/font" Target="fonts/RobotoThin-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 Id="rId4" Type="http://schemas.openxmlformats.org/officeDocument/2006/relationships/image" Target="../media/image7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8.png"/><Relationship Id="rId4" Type="http://schemas.openxmlformats.org/officeDocument/2006/relationships/image" Target="../media/image41.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5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6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0.png"/><Relationship Id="rId4" Type="http://schemas.openxmlformats.org/officeDocument/2006/relationships/image" Target="../media/image67.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6.png"/><Relationship Id="rId7" Type="http://schemas.openxmlformats.org/officeDocument/2006/relationships/image" Target="../media/image99.png"/><Relationship Id="rId8"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65.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83.png"/><Relationship Id="rId7" Type="http://schemas.openxmlformats.org/officeDocument/2006/relationships/image" Target="../media/image79.png"/><Relationship Id="rId8" Type="http://schemas.openxmlformats.org/officeDocument/2006/relationships/image" Target="../media/image8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9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92.png"/><Relationship Id="rId5" Type="http://schemas.openxmlformats.org/officeDocument/2006/relationships/image" Target="../media/image85.png"/><Relationship Id="rId6" Type="http://schemas.openxmlformats.org/officeDocument/2006/relationships/image" Target="../media/image84.png"/><Relationship Id="rId7" Type="http://schemas.openxmlformats.org/officeDocument/2006/relationships/image" Target="../media/image82.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8.png"/><Relationship Id="rId4" Type="http://schemas.openxmlformats.org/officeDocument/2006/relationships/image" Target="../media/image90.png"/><Relationship Id="rId9"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1.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crackstation.net" TargetMode="External"/><Relationship Id="rId4" Type="http://schemas.openxmlformats.org/officeDocument/2006/relationships/image" Target="../media/image102.png"/><Relationship Id="rId5"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[Name of Third Vulnerability]</a:t>
            </a:r>
            <a:endParaRPr/>
          </a:p>
        </p:txBody>
      </p:sp>
      <p:sp>
        <p:nvSpPr>
          <p:cNvPr id="1135" name="Google Shape;113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Msfvenom to create a reverse shell payload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Metasploit to gain a meterpreter shell</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Webdav access deliver payload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8" name="Google Shape;1138;p63"/>
          <p:cNvGrpSpPr/>
          <p:nvPr/>
        </p:nvGrpSpPr>
        <p:grpSpPr>
          <a:xfrm>
            <a:off x="457181" y="887903"/>
            <a:ext cx="533372" cy="533480"/>
            <a:chOff x="457200" y="1378813"/>
            <a:chExt cx="695400" cy="695450"/>
          </a:xfrm>
        </p:grpSpPr>
        <p:sp>
          <p:nvSpPr>
            <p:cNvPr id="1139" name="Google Shape;113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3"/>
          <p:cNvGrpSpPr/>
          <p:nvPr/>
        </p:nvGrpSpPr>
        <p:grpSpPr>
          <a:xfrm>
            <a:off x="3228956" y="887903"/>
            <a:ext cx="533372" cy="533480"/>
            <a:chOff x="457200" y="1378813"/>
            <a:chExt cx="695400" cy="695450"/>
          </a:xfrm>
        </p:grpSpPr>
        <p:sp>
          <p:nvSpPr>
            <p:cNvPr id="1142" name="Google Shape;114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Obtained a reverse shell.</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Obtained sensitive data flag.txt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6" name="Google Shape;1146;p63"/>
          <p:cNvGrpSpPr/>
          <p:nvPr/>
        </p:nvGrpSpPr>
        <p:grpSpPr>
          <a:xfrm>
            <a:off x="6134081" y="888653"/>
            <a:ext cx="533372" cy="533480"/>
            <a:chOff x="457200" y="1378813"/>
            <a:chExt cx="695400" cy="695450"/>
          </a:xfrm>
        </p:grpSpPr>
        <p:sp>
          <p:nvSpPr>
            <p:cNvPr id="1147" name="Google Shape;114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8" name="Google Shape;114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51" name="Google Shape;1151;p63"/>
          <p:cNvPicPr preferRelativeResize="0"/>
          <p:nvPr/>
        </p:nvPicPr>
        <p:blipFill>
          <a:blip r:embed="rId3">
            <a:alphaModFix/>
          </a:blip>
          <a:stretch>
            <a:fillRect/>
          </a:stretch>
        </p:blipFill>
        <p:spPr>
          <a:xfrm>
            <a:off x="5461975" y="1297450"/>
            <a:ext cx="3876125" cy="367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7" name="Google Shape;1157;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8" name="Google Shape;1158;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4" name="Google Shape;1164;p65"/>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65" name="Google Shape;116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6" name="Google Shape;1166;p65"/>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67" name="Google Shape;1167;p65"/>
          <p:cNvSpPr txBox="1"/>
          <p:nvPr>
            <p:ph idx="1" type="subTitle"/>
          </p:nvPr>
        </p:nvSpPr>
        <p:spPr>
          <a:xfrm>
            <a:off x="1229875" y="3944950"/>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Jul 8 2021 06:00:00 and Jul 8 2021 08:00:00</a:t>
            </a:r>
            <a:endParaRPr sz="1200"/>
          </a:p>
          <a:p>
            <a:pPr indent="-167640" lvl="0" marL="320040" rtl="0" algn="l">
              <a:spcBef>
                <a:spcPts val="0"/>
              </a:spcBef>
              <a:spcAft>
                <a:spcPts val="0"/>
              </a:spcAft>
              <a:buSzPts val="1200"/>
              <a:buChar char="●"/>
            </a:pPr>
            <a:r>
              <a:rPr lang="en" sz="1200"/>
              <a:t>58 packets sent</a:t>
            </a:r>
            <a:endParaRPr sz="1200"/>
          </a:p>
          <a:p>
            <a:pPr indent="-167640" lvl="0" marL="320040" rtl="0" algn="l">
              <a:spcBef>
                <a:spcPts val="0"/>
              </a:spcBef>
              <a:spcAft>
                <a:spcPts val="0"/>
              </a:spcAft>
              <a:buSzPts val="1200"/>
              <a:buChar char="●"/>
            </a:pPr>
            <a:r>
              <a:rPr lang="en" sz="1200"/>
              <a:t>The user agent indicates nmap scripting engine</a:t>
            </a:r>
            <a:endParaRPr sz="1200"/>
          </a:p>
        </p:txBody>
      </p:sp>
      <p:pic>
        <p:nvPicPr>
          <p:cNvPr id="1168" name="Google Shape;1168;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69" name="Google Shape;1169;p65"/>
          <p:cNvPicPr preferRelativeResize="0"/>
          <p:nvPr/>
        </p:nvPicPr>
        <p:blipFill>
          <a:blip r:embed="rId4">
            <a:alphaModFix/>
          </a:blip>
          <a:stretch>
            <a:fillRect/>
          </a:stretch>
        </p:blipFill>
        <p:spPr>
          <a:xfrm>
            <a:off x="66050" y="712375"/>
            <a:ext cx="9143999" cy="313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5" name="Google Shape;117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6" name="Google Shape;1176;p6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77" name="Google Shape;1177;p66"/>
          <p:cNvSpPr txBox="1"/>
          <p:nvPr>
            <p:ph idx="1" type="subTitle"/>
          </p:nvPr>
        </p:nvSpPr>
        <p:spPr>
          <a:xfrm>
            <a:off x="1395975" y="389842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July 6 2021 09:00:00 to 10:00:00 a total of 10,144 requests were made.</a:t>
            </a:r>
            <a:endParaRPr sz="1200"/>
          </a:p>
          <a:p>
            <a:pPr indent="-167640" lvl="0" marL="320040" rtl="0" algn="l">
              <a:spcBef>
                <a:spcPts val="0"/>
              </a:spcBef>
              <a:spcAft>
                <a:spcPts val="0"/>
              </a:spcAft>
              <a:buSzPts val="1200"/>
              <a:buChar char="●"/>
            </a:pPr>
            <a:r>
              <a:rPr lang="en" sz="1200"/>
              <a:t>2 attempts were successful in accessing the secret_folder.</a:t>
            </a:r>
            <a:endParaRPr sz="1200"/>
          </a:p>
        </p:txBody>
      </p:sp>
      <p:pic>
        <p:nvPicPr>
          <p:cNvPr id="1178" name="Google Shape;1178;p66"/>
          <p:cNvPicPr preferRelativeResize="0"/>
          <p:nvPr/>
        </p:nvPicPr>
        <p:blipFill>
          <a:blip r:embed="rId3">
            <a:alphaModFix/>
          </a:blip>
          <a:stretch>
            <a:fillRect/>
          </a:stretch>
        </p:blipFill>
        <p:spPr>
          <a:xfrm>
            <a:off x="77150" y="1088624"/>
            <a:ext cx="9143999" cy="283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4" name="Google Shape;1184;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5" name="Google Shape;1185;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86" name="Google Shape;1186;p67"/>
          <p:cNvSpPr txBox="1"/>
          <p:nvPr>
            <p:ph idx="1" type="subTitle"/>
          </p:nvPr>
        </p:nvSpPr>
        <p:spPr>
          <a:xfrm>
            <a:off x="1100275" y="429875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10,142 requests were made from hydra, a brute force attack tool</a:t>
            </a:r>
            <a:endParaRPr sz="1200"/>
          </a:p>
          <a:p>
            <a:pPr indent="-167640" lvl="0" marL="320040" rtl="0" algn="l">
              <a:spcBef>
                <a:spcPts val="0"/>
              </a:spcBef>
              <a:spcAft>
                <a:spcPts val="0"/>
              </a:spcAft>
              <a:buSzPts val="1200"/>
              <a:buChar char="●"/>
            </a:pPr>
            <a:r>
              <a:rPr lang="en" sz="1200"/>
              <a:t>10,141 hits before the password was discovered.</a:t>
            </a:r>
            <a:endParaRPr sz="1200"/>
          </a:p>
        </p:txBody>
      </p:sp>
      <p:pic>
        <p:nvPicPr>
          <p:cNvPr id="1187" name="Google Shape;1187;p67"/>
          <p:cNvPicPr preferRelativeResize="0"/>
          <p:nvPr/>
        </p:nvPicPr>
        <p:blipFill>
          <a:blip r:embed="rId3">
            <a:alphaModFix/>
          </a:blip>
          <a:stretch>
            <a:fillRect/>
          </a:stretch>
        </p:blipFill>
        <p:spPr>
          <a:xfrm>
            <a:off x="66700" y="892336"/>
            <a:ext cx="9144001" cy="26299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3" name="Google Shape;119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6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195" name="Google Shape;1195;p68"/>
          <p:cNvSpPr txBox="1"/>
          <p:nvPr>
            <p:ph idx="1" type="subTitle"/>
          </p:nvPr>
        </p:nvSpPr>
        <p:spPr>
          <a:xfrm>
            <a:off x="831450" y="392685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34 requests were made to the /webdav directory</a:t>
            </a:r>
            <a:endParaRPr sz="1200"/>
          </a:p>
          <a:p>
            <a:pPr indent="-167640" lvl="0" marL="320040" rtl="0" algn="l">
              <a:spcBef>
                <a:spcPts val="0"/>
              </a:spcBef>
              <a:spcAft>
                <a:spcPts val="0"/>
              </a:spcAft>
              <a:buSzPts val="1200"/>
              <a:buChar char="●"/>
            </a:pPr>
            <a:r>
              <a:rPr lang="en" sz="1200"/>
              <a:t>The requested of the file password.dav and the placement then access of a payload shell.php</a:t>
            </a:r>
            <a:endParaRPr sz="1200"/>
          </a:p>
        </p:txBody>
      </p:sp>
      <p:pic>
        <p:nvPicPr>
          <p:cNvPr id="1196" name="Google Shape;1196;p68"/>
          <p:cNvPicPr preferRelativeResize="0"/>
          <p:nvPr/>
        </p:nvPicPr>
        <p:blipFill>
          <a:blip r:embed="rId3">
            <a:alphaModFix/>
          </a:blip>
          <a:stretch>
            <a:fillRect/>
          </a:stretch>
        </p:blipFill>
        <p:spPr>
          <a:xfrm>
            <a:off x="121975" y="942678"/>
            <a:ext cx="9144002" cy="27207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2" name="Google Shape;1202;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3" name="Google Shape;1203;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09" name="Google Shape;1209;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70"/>
          <p:cNvSpPr txBox="1"/>
          <p:nvPr>
            <p:ph idx="2" type="subTitle"/>
          </p:nvPr>
        </p:nvSpPr>
        <p:spPr>
          <a:xfrm>
            <a:off x="-12300" y="1602450"/>
            <a:ext cx="4298400" cy="3051300"/>
          </a:xfrm>
          <a:prstGeom prst="rect">
            <a:avLst/>
          </a:prstGeom>
          <a:ln>
            <a:noFill/>
          </a:ln>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Alert if detecting the nmap user_agent</a:t>
            </a:r>
            <a:endParaRPr sz="1400">
              <a:highlight>
                <a:schemeClr val="accent6"/>
              </a:highligh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If the number of requests exceeds 30</a:t>
            </a:r>
            <a:endParaRPr sz="1400">
              <a:highlight>
                <a:schemeClr val="accent6"/>
              </a:highlight>
            </a:endParaRPr>
          </a:p>
        </p:txBody>
      </p:sp>
      <p:sp>
        <p:nvSpPr>
          <p:cNvPr id="1211" name="Google Shape;1211;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300">
                <a:highlight>
                  <a:schemeClr val="accent6"/>
                </a:highlight>
              </a:rPr>
              <a:t>Block all requests containing nmap and other known port scanning tools in the user agent. Should an nmap be needed it can be disabled or configured to allow only from host IP..</a:t>
            </a:r>
            <a:endParaRPr sz="1300">
              <a:highlight>
                <a:schemeClr val="accent6"/>
              </a:highlight>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Drop if user_agent = *nmap*</a:t>
            </a:r>
            <a:endParaRPr sz="1400">
              <a:highlight>
                <a:schemeClr val="accent6"/>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17" name="Google Shape;1217;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Request to secret folder and status is not success.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10 within an hour.</a:t>
            </a:r>
            <a:endParaRPr sz="1400">
              <a:highlight>
                <a:schemeClr val="accent6"/>
              </a:highlight>
            </a:endParaRPr>
          </a:p>
        </p:txBody>
      </p:sp>
      <p:sp>
        <p:nvSpPr>
          <p:cNvPr id="1219" name="Google Shape;1219;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285750" lvl="0" marL="457200" rtl="0" algn="l">
              <a:spcBef>
                <a:spcPts val="0"/>
              </a:spcBef>
              <a:spcAft>
                <a:spcPts val="0"/>
              </a:spcAft>
              <a:buSzPts val="900"/>
              <a:buChar char="●"/>
            </a:pPr>
            <a:r>
              <a:rPr lang="en" sz="900">
                <a:highlight>
                  <a:schemeClr val="accent6"/>
                </a:highlight>
              </a:rPr>
              <a:t>Remove mention of this directory from error messages when accessing other parts of the site and files.</a:t>
            </a:r>
            <a:endParaRPr sz="900">
              <a:highlight>
                <a:schemeClr val="accent6"/>
              </a:highlight>
            </a:endParaRPr>
          </a:p>
          <a:p>
            <a:pPr indent="-285750" lvl="0" marL="457200" rtl="0" algn="l">
              <a:spcBef>
                <a:spcPts val="0"/>
              </a:spcBef>
              <a:spcAft>
                <a:spcPts val="0"/>
              </a:spcAft>
              <a:buSzPts val="900"/>
              <a:buChar char="●"/>
            </a:pPr>
            <a:r>
              <a:rPr lang="en" sz="900">
                <a:highlight>
                  <a:schemeClr val="accent6"/>
                </a:highlight>
              </a:rPr>
              <a:t>Redirect to a generic file/resource not found page. </a:t>
            </a:r>
            <a:endParaRPr sz="900">
              <a:highlight>
                <a:schemeClr val="accent6"/>
              </a:highlight>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5" name="Google Shape;122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Number of failed logins within an hour.</a:t>
            </a:r>
            <a:endParaRPr sz="1400">
              <a:highlight>
                <a:schemeClr val="accent6"/>
              </a:highligh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8</a:t>
            </a:r>
            <a:endParaRPr sz="1400">
              <a:highlight>
                <a:schemeClr val="accent6"/>
              </a:highlight>
            </a:endParaRPr>
          </a:p>
        </p:txBody>
      </p:sp>
      <p:sp>
        <p:nvSpPr>
          <p:cNvPr id="1227" name="Google Shape;1227;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900">
              <a:solidFill>
                <a:schemeClr val="dk1"/>
              </a:solidFill>
              <a:highlight>
                <a:schemeClr val="accent6"/>
              </a:highlight>
            </a:endParaRPr>
          </a:p>
          <a:p>
            <a:pPr indent="-285750" lvl="0" marL="457200" rtl="0" algn="l">
              <a:spcBef>
                <a:spcPts val="0"/>
              </a:spcBef>
              <a:spcAft>
                <a:spcPts val="0"/>
              </a:spcAft>
              <a:buClr>
                <a:schemeClr val="dk1"/>
              </a:buClr>
              <a:buSzPts val="900"/>
              <a:buChar char="●"/>
            </a:pPr>
            <a:r>
              <a:rPr lang="en" sz="900">
                <a:solidFill>
                  <a:schemeClr val="dk1"/>
                </a:solidFill>
                <a:highlight>
                  <a:schemeClr val="accent6"/>
                </a:highlight>
              </a:rPr>
              <a:t>Remove Ashton’s name which gives away the username of the login credentials on the login form.</a:t>
            </a:r>
            <a:endParaRPr sz="900">
              <a:solidFill>
                <a:schemeClr val="dk1"/>
              </a:solidFill>
              <a:highlight>
                <a:schemeClr val="accent6"/>
              </a:highlight>
            </a:endParaRPr>
          </a:p>
          <a:p>
            <a:pPr indent="-285750" lvl="0" marL="457200" rtl="0" algn="l">
              <a:spcBef>
                <a:spcPts val="0"/>
              </a:spcBef>
              <a:spcAft>
                <a:spcPts val="0"/>
              </a:spcAft>
              <a:buClr>
                <a:schemeClr val="dk1"/>
              </a:buClr>
              <a:buSzPts val="900"/>
              <a:buChar char="●"/>
            </a:pPr>
            <a:r>
              <a:rPr lang="en" sz="900">
                <a:solidFill>
                  <a:schemeClr val="dk1"/>
                </a:solidFill>
                <a:highlight>
                  <a:schemeClr val="accent6"/>
                </a:highlight>
              </a:rPr>
              <a:t>Enforce stronger password rules so brute forcing is harder. Stronger passwords take longer to brute force.</a:t>
            </a:r>
            <a:endParaRPr sz="900">
              <a:solidFill>
                <a:schemeClr val="dk1"/>
              </a:solidFill>
              <a:highlight>
                <a:schemeClr val="accent6"/>
              </a:highlight>
            </a:endParaRPr>
          </a:p>
          <a:p>
            <a:pPr indent="-285750" lvl="0" marL="457200" rtl="0" algn="l">
              <a:spcBef>
                <a:spcPts val="0"/>
              </a:spcBef>
              <a:spcAft>
                <a:spcPts val="0"/>
              </a:spcAft>
              <a:buClr>
                <a:schemeClr val="dk1"/>
              </a:buClr>
              <a:buSzPts val="900"/>
              <a:buChar char="●"/>
            </a:pPr>
            <a:r>
              <a:rPr lang="en" sz="900">
                <a:solidFill>
                  <a:schemeClr val="dk1"/>
                </a:solidFill>
                <a:highlight>
                  <a:schemeClr val="accent6"/>
                </a:highlight>
              </a:rPr>
              <a:t>Lock out the account after multiple failed logins. Prevents login and allows security responder to review the situation.</a:t>
            </a:r>
            <a:endParaRPr sz="900">
              <a:solidFill>
                <a:schemeClr val="dk1"/>
              </a:solidFill>
              <a:highlight>
                <a:schemeClr val="accent6"/>
              </a:highlight>
            </a:endParaRPr>
          </a:p>
          <a:p>
            <a:pPr indent="-285750" lvl="0" marL="457200" rtl="0" algn="l">
              <a:spcBef>
                <a:spcPts val="0"/>
              </a:spcBef>
              <a:spcAft>
                <a:spcPts val="0"/>
              </a:spcAft>
              <a:buClr>
                <a:schemeClr val="dk1"/>
              </a:buClr>
              <a:buSzPts val="900"/>
              <a:buChar char="●"/>
            </a:pPr>
            <a:r>
              <a:rPr lang="en" sz="900">
                <a:solidFill>
                  <a:schemeClr val="dk1"/>
                </a:solidFill>
                <a:highlight>
                  <a:schemeClr val="accent6"/>
                </a:highlight>
              </a:rPr>
              <a:t>Enable captcha check after login attempt fails. This helps disrupt automated brute force attempts while only causing minor inconvenience.</a:t>
            </a:r>
            <a:endParaRPr sz="900">
              <a:solidFill>
                <a:schemeClr val="dk1"/>
              </a:solidFill>
              <a:highlight>
                <a:schemeClr val="accent6"/>
              </a:highlight>
            </a:endParaRPr>
          </a:p>
          <a:p>
            <a:pPr indent="-285750" lvl="0" marL="457200" rtl="0" algn="l">
              <a:spcBef>
                <a:spcPts val="0"/>
              </a:spcBef>
              <a:spcAft>
                <a:spcPts val="0"/>
              </a:spcAft>
              <a:buClr>
                <a:schemeClr val="dk1"/>
              </a:buClr>
              <a:buSzPts val="900"/>
              <a:buChar char="●"/>
            </a:pPr>
            <a:r>
              <a:rPr lang="en" sz="900">
                <a:solidFill>
                  <a:schemeClr val="dk1"/>
                </a:solidFill>
                <a:highlight>
                  <a:schemeClr val="accent6"/>
                </a:highlight>
              </a:rPr>
              <a:t>Use multifactor authentication</a:t>
            </a:r>
            <a:endParaRPr sz="900">
              <a:solidFill>
                <a:schemeClr val="dk1"/>
              </a:solidFill>
              <a:highlight>
                <a:schemeClr val="accent6"/>
              </a:highlight>
            </a:endParaRPr>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3" name="Google Shape;123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4" name="Google Shape;1234;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Any access attempt and IP is not from whitelist within an hour. Threshold of 10, a bit higher as it might be a scan or a different device/IP.</a:t>
            </a:r>
            <a:endParaRPr sz="1400">
              <a:highlight>
                <a:schemeClr val="accent6"/>
              </a:highlight>
            </a:endParaRPr>
          </a:p>
          <a:p>
            <a:pPr indent="0" lvl="0" marL="0" rtl="0" algn="l">
              <a:spcBef>
                <a:spcPts val="0"/>
              </a:spcBef>
              <a:spcAft>
                <a:spcPts val="0"/>
              </a:spcAft>
              <a:buNone/>
            </a:pPr>
            <a:r>
              <a:t/>
            </a:r>
            <a:endParaRPr sz="1400">
              <a:highlight>
                <a:schemeClr val="accent6"/>
              </a:highlight>
            </a:endParaRPr>
          </a:p>
          <a:p>
            <a:pPr indent="0" lvl="0" marL="0" rtl="0" algn="l">
              <a:spcBef>
                <a:spcPts val="0"/>
              </a:spcBef>
              <a:spcAft>
                <a:spcPts val="0"/>
              </a:spcAft>
              <a:buClr>
                <a:schemeClr val="dk1"/>
              </a:buClr>
              <a:buSzPts val="1100"/>
              <a:buFont typeface="Arial"/>
              <a:buNone/>
            </a:pPr>
            <a:r>
              <a:rPr lang="en" sz="1400">
                <a:highlight>
                  <a:schemeClr val="accent6"/>
                </a:highlight>
              </a:rPr>
              <a:t>Upload from non white list IP address. Threshold of 1. Assuming the webdav isn’t used to contain sensitive data this specifically alerts potential upload of attacker payloads.</a:t>
            </a:r>
            <a:endParaRPr sz="1400">
              <a:highlight>
                <a:schemeClr val="accent6"/>
              </a:highlight>
            </a:endParaRPr>
          </a:p>
          <a:p>
            <a:pPr indent="0" lvl="0" marL="0" rtl="0" algn="l">
              <a:spcBef>
                <a:spcPts val="0"/>
              </a:spcBef>
              <a:spcAft>
                <a:spcPts val="0"/>
              </a:spcAft>
              <a:buNone/>
            </a:pPr>
            <a:r>
              <a:t/>
            </a:r>
            <a:endParaRPr sz="1400"/>
          </a:p>
        </p:txBody>
      </p:sp>
      <p:sp>
        <p:nvSpPr>
          <p:cNvPr id="1235" name="Google Shape;1235;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chemeClr val="accent6"/>
                </a:highlight>
              </a:rPr>
              <a:t>Do not share accounts.</a:t>
            </a:r>
            <a:endParaRPr sz="1400">
              <a:highlight>
                <a:schemeClr val="accent6"/>
              </a:highlight>
            </a:endParaRPr>
          </a:p>
          <a:p>
            <a:pPr indent="0" lvl="0" marL="0" rtl="0" algn="l">
              <a:spcBef>
                <a:spcPts val="0"/>
              </a:spcBef>
              <a:spcAft>
                <a:spcPts val="0"/>
              </a:spcAft>
              <a:buNone/>
            </a:pPr>
            <a:r>
              <a:rPr lang="en" sz="1400">
                <a:highlight>
                  <a:schemeClr val="accent6"/>
                </a:highlight>
              </a:rPr>
              <a:t>Do not share passwords or their hashes.</a:t>
            </a:r>
            <a:endParaRPr sz="1400">
              <a:highlight>
                <a:schemeClr val="accent6"/>
              </a:highlight>
            </a:endParaRPr>
          </a:p>
          <a:p>
            <a:pPr indent="0" lvl="0" marL="0" rtl="0" algn="l">
              <a:spcBef>
                <a:spcPts val="0"/>
              </a:spcBef>
              <a:spcAft>
                <a:spcPts val="0"/>
              </a:spcAft>
              <a:buNone/>
            </a:pPr>
            <a:r>
              <a:rPr lang="en" sz="1400">
                <a:highlight>
                  <a:schemeClr val="accent6"/>
                </a:highlight>
              </a:rPr>
              <a:t>Prevent</a:t>
            </a:r>
            <a:endParaRPr sz="1400">
              <a:highlight>
                <a:schemeClr val="accent6"/>
              </a:highlight>
            </a:endParaRPr>
          </a:p>
          <a:p>
            <a:pPr indent="0" lvl="0" marL="0" rtl="0" algn="l">
              <a:spcBef>
                <a:spcPts val="0"/>
              </a:spcBef>
              <a:spcAft>
                <a:spcPts val="0"/>
              </a:spcAft>
              <a:buNone/>
            </a:pPr>
            <a:r>
              <a:rPr lang="en" sz="1400">
                <a:highlight>
                  <a:schemeClr val="accent6"/>
                </a:highlight>
              </a:rPr>
              <a:t>Use white list of IP addresses that are allowed to access webdav.</a:t>
            </a:r>
            <a:endParaRPr sz="1400">
              <a:highlight>
                <a:schemeClr val="accent6"/>
              </a:highlight>
            </a:endParaRPr>
          </a:p>
          <a:p>
            <a:pPr indent="0" lvl="0" marL="0" rtl="0" algn="l">
              <a:spcBef>
                <a:spcPts val="0"/>
              </a:spcBef>
              <a:spcAft>
                <a:spcPts val="0"/>
              </a:spcAft>
              <a:buNone/>
            </a:pPr>
            <a:r>
              <a:rPr lang="en" sz="1400">
                <a:highlight>
                  <a:schemeClr val="accent6"/>
                </a:highlight>
              </a:rPr>
              <a:t>Multifactor authentication.</a:t>
            </a:r>
            <a:endParaRPr sz="1400">
              <a:highlight>
                <a:schemeClr val="accent6"/>
              </a:highligh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1" name="Google Shape;1241;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2" name="Google Shape;1242;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298450" lvl="0" marL="457200" rtl="0" algn="l">
              <a:spcBef>
                <a:spcPts val="0"/>
              </a:spcBef>
              <a:spcAft>
                <a:spcPts val="0"/>
              </a:spcAft>
              <a:buSzPts val="1100"/>
              <a:buChar char="●"/>
            </a:pPr>
            <a:r>
              <a:rPr lang="en" sz="1100">
                <a:highlight>
                  <a:schemeClr val="accent6"/>
                </a:highlight>
              </a:rPr>
              <a:t>Monitor connections on port 4444 (common port used for attacks though mostly a convention). Threshold of 1.</a:t>
            </a:r>
            <a:endParaRPr sz="1100">
              <a:highlight>
                <a:schemeClr val="accent6"/>
              </a:highlight>
            </a:endParaRPr>
          </a:p>
          <a:p>
            <a:pPr indent="-298450" lvl="0" marL="457200" rtl="0" algn="l">
              <a:spcBef>
                <a:spcPts val="0"/>
              </a:spcBef>
              <a:spcAft>
                <a:spcPts val="0"/>
              </a:spcAft>
              <a:buSzPts val="1100"/>
              <a:buChar char="●"/>
            </a:pPr>
            <a:r>
              <a:rPr lang="en" sz="1100">
                <a:highlight>
                  <a:schemeClr val="accent6"/>
                </a:highlight>
              </a:rPr>
              <a:t>Monitor files, </a:t>
            </a:r>
            <a:r>
              <a:rPr lang="en" sz="1100">
                <a:highlight>
                  <a:schemeClr val="accent6"/>
                </a:highlight>
              </a:rPr>
              <a:t>uploads and establish baseline. Alert on creation, upload or modification anomalies. (insufficient data to really make a call on what threshold should be).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43" name="Google Shape;1243;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292100" lvl="0" marL="457200" rtl="0" algn="l">
              <a:spcBef>
                <a:spcPts val="0"/>
              </a:spcBef>
              <a:spcAft>
                <a:spcPts val="0"/>
              </a:spcAft>
              <a:buClr>
                <a:schemeClr val="dk1"/>
              </a:buClr>
              <a:buSzPts val="1000"/>
              <a:buChar char="●"/>
            </a:pPr>
            <a:r>
              <a:rPr lang="en" sz="1000">
                <a:solidFill>
                  <a:schemeClr val="dk1"/>
                </a:solidFill>
                <a:highlight>
                  <a:schemeClr val="accent6"/>
                </a:highlight>
              </a:rPr>
              <a:t>If not in use disable potentially dangerous php functions such as shell_exec() exec() , passthru(), system(), show_source(), proc_open(), pcntl_exec(), eval(), and assert()</a:t>
            </a:r>
            <a:endParaRPr sz="1000">
              <a:solidFill>
                <a:schemeClr val="dk1"/>
              </a:solidFill>
              <a:highlight>
                <a:schemeClr val="accent6"/>
              </a:highlight>
            </a:endParaRPr>
          </a:p>
          <a:p>
            <a:pPr indent="-292100" lvl="0" marL="457200" rtl="0" algn="l">
              <a:spcBef>
                <a:spcPts val="0"/>
              </a:spcBef>
              <a:spcAft>
                <a:spcPts val="0"/>
              </a:spcAft>
              <a:buClr>
                <a:schemeClr val="dk1"/>
              </a:buClr>
              <a:buSzPts val="1000"/>
              <a:buChar char="●"/>
            </a:pPr>
            <a:r>
              <a:rPr lang="en" sz="1000">
                <a:solidFill>
                  <a:schemeClr val="dk1"/>
                </a:solidFill>
                <a:highlight>
                  <a:schemeClr val="accent6"/>
                </a:highlight>
              </a:rPr>
              <a:t>Only allow host to upload file and from specific white list of IP Address.</a:t>
            </a:r>
            <a:endParaRPr sz="1000">
              <a:solidFill>
                <a:schemeClr val="dk1"/>
              </a:solidFill>
              <a:highlight>
                <a:schemeClr val="accent6"/>
              </a:highlight>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43275" y="619325"/>
            <a:ext cx="7816324" cy="4479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{7572FD5C-3388-425B-9CEA-736DA69EE9E4}</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Default Gateway</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default gateway of the virtual network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ELK stack server. This </a:t>
                      </a:r>
                      <a:r>
                        <a:rPr lang="en" sz="1200">
                          <a:latin typeface="Roboto"/>
                          <a:ea typeface="Roboto"/>
                          <a:cs typeface="Roboto"/>
                          <a:sym typeface="Roboto"/>
                        </a:rPr>
                        <a:t>receives</a:t>
                      </a:r>
                      <a:r>
                        <a:rPr lang="en" sz="1200">
                          <a:latin typeface="Roboto"/>
                          <a:ea typeface="Roboto"/>
                          <a:cs typeface="Roboto"/>
                          <a:sym typeface="Roboto"/>
                        </a:rPr>
                        <a:t> logs from the capstone machine and visualises it in kibana.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Capstone is the target machine of this engagement. It contains sensitive data.</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Kali is the machine used to attack capstone in this engagement.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467150" y="1201900"/>
          <a:ext cx="3000000" cy="3000000"/>
        </p:xfrm>
        <a:graphic>
          <a:graphicData uri="http://schemas.openxmlformats.org/drawingml/2006/table">
            <a:tbl>
              <a:tblPr>
                <a:noFill/>
                <a:tableStyleId>{7572FD5C-3388-425B-9CEA-736DA69EE9E4}</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Webdav </a:t>
                      </a:r>
                      <a:r>
                        <a:rPr lang="en" sz="1200">
                          <a:latin typeface="Roboto"/>
                          <a:ea typeface="Roboto"/>
                          <a:cs typeface="Roboto"/>
                          <a:sym typeface="Roboto"/>
                        </a:rPr>
                        <a:t>PHP Reverse Shell</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 payload that listens listens for a shell connection from the attacker once activated.</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an attacker to open a reverse shell on the system. Search and obtain sensitive data on system.</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Sensitive data exposure</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Inadvertently revealing sensitive information.</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Revealed location of secret folder and login username or said folder. Allows attackers to easily brute force into the folder and obtain additional information within.</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 force vulnerability</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 brute force attack can be used to obtain valid usernames and passwords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Gaining access into protected areas. Gaining credentials of user account.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Sensitive Data Exposure</a:t>
            </a:r>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724275" y="1480625"/>
            <a:ext cx="2371500" cy="3381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After performing nmap scans to reveal location of capstone and that it is reachable through http we used the web browser to access the website.</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Browsing the website we discover the secret folder.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secret folder’s login form reveals ashton is the login user.</a:t>
            </a:r>
            <a:endParaRPr sz="120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txBox="1"/>
          <p:nvPr/>
        </p:nvSpPr>
        <p:spPr>
          <a:xfrm>
            <a:off x="3496050" y="1480625"/>
            <a:ext cx="2428500" cy="3537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Allowed access to website and finding out company staff names and roles within the company.</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Located a secret folder.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Obtained username for secret folder credential.</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txBox="1"/>
          <p:nvPr/>
        </p:nvSpPr>
        <p:spPr>
          <a:xfrm>
            <a:off x="6401175" y="1481375"/>
            <a:ext cx="2371500" cy="3435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Nmap 192.168.1.0/24</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6" name="Google Shape;1106;p61"/>
          <p:cNvPicPr preferRelativeResize="0"/>
          <p:nvPr/>
        </p:nvPicPr>
        <p:blipFill>
          <a:blip r:embed="rId3">
            <a:alphaModFix/>
          </a:blip>
          <a:stretch>
            <a:fillRect/>
          </a:stretch>
        </p:blipFill>
        <p:spPr>
          <a:xfrm>
            <a:off x="6187175" y="2461236"/>
            <a:ext cx="4155325" cy="22723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Vulnerability</a:t>
            </a:r>
            <a:endParaRPr/>
          </a:p>
        </p:txBody>
      </p:sp>
      <p:sp>
        <p:nvSpPr>
          <p:cNvPr id="1112" name="Google Shape;1112;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 A tool used to brute force logins.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Rockyou.txt - A large list of passwords widely used and obtainable online.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u="sng">
                <a:solidFill>
                  <a:schemeClr val="hlink"/>
                </a:solidFill>
                <a:latin typeface="Roboto"/>
                <a:ea typeface="Roboto"/>
                <a:cs typeface="Roboto"/>
                <a:sym typeface="Roboto"/>
                <a:hlinkClick r:id="rId3"/>
              </a:rPr>
              <a:t>https://crackstation.net</a:t>
            </a:r>
            <a:r>
              <a:rPr lang="en" sz="1200">
                <a:latin typeface="Roboto"/>
                <a:ea typeface="Roboto"/>
                <a:cs typeface="Roboto"/>
                <a:sym typeface="Roboto"/>
              </a:rPr>
              <a:t> - Online website that can take a hash and decrypt it.</a:t>
            </a:r>
            <a:endParaRPr sz="1200">
              <a:latin typeface="Roboto"/>
              <a:ea typeface="Roboto"/>
              <a:cs typeface="Roboto"/>
              <a:sym typeface="Roboto"/>
            </a:endParaRPr>
          </a:p>
        </p:txBody>
      </p:sp>
      <p:grpSp>
        <p:nvGrpSpPr>
          <p:cNvPr id="1115" name="Google Shape;1115;p62"/>
          <p:cNvGrpSpPr/>
          <p:nvPr/>
        </p:nvGrpSpPr>
        <p:grpSpPr>
          <a:xfrm>
            <a:off x="457181" y="887903"/>
            <a:ext cx="533372" cy="533480"/>
            <a:chOff x="457200" y="1378813"/>
            <a:chExt cx="695400" cy="695450"/>
          </a:xfrm>
        </p:grpSpPr>
        <p:sp>
          <p:nvSpPr>
            <p:cNvPr id="1116" name="Google Shape;111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62"/>
          <p:cNvGrpSpPr/>
          <p:nvPr/>
        </p:nvGrpSpPr>
        <p:grpSpPr>
          <a:xfrm>
            <a:off x="3228956" y="887903"/>
            <a:ext cx="533372" cy="533480"/>
            <a:chOff x="457200" y="1378813"/>
            <a:chExt cx="695400" cy="695450"/>
          </a:xfrm>
        </p:grpSpPr>
        <p:sp>
          <p:nvSpPr>
            <p:cNvPr id="1119" name="Google Shape;1119;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0" name="Google Shape;1120;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62"/>
          <p:cNvSpPr/>
          <p:nvPr/>
        </p:nvSpPr>
        <p:spPr>
          <a:xfrm flipH="1">
            <a:off x="3026850" y="14806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txBox="1"/>
          <p:nvPr/>
        </p:nvSpPr>
        <p:spPr>
          <a:xfrm>
            <a:off x="3095775" y="15303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Gain successful login and access to secret 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Obtained Ryan’s password hash.</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Obtained instructions to access webdav</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 Ryan’s password.</a:t>
            </a:r>
            <a:endParaRPr sz="1200">
              <a:latin typeface="Roboto"/>
              <a:ea typeface="Roboto"/>
              <a:cs typeface="Roboto"/>
              <a:sym typeface="Roboto"/>
            </a:endParaRPr>
          </a:p>
        </p:txBody>
      </p:sp>
      <p:grpSp>
        <p:nvGrpSpPr>
          <p:cNvPr id="1123" name="Google Shape;1123;p62"/>
          <p:cNvGrpSpPr/>
          <p:nvPr/>
        </p:nvGrpSpPr>
        <p:grpSpPr>
          <a:xfrm>
            <a:off x="6134081" y="888653"/>
            <a:ext cx="533372" cy="533480"/>
            <a:chOff x="457200" y="1378813"/>
            <a:chExt cx="695400" cy="695450"/>
          </a:xfrm>
        </p:grpSpPr>
        <p:sp>
          <p:nvSpPr>
            <p:cNvPr id="1124" name="Google Shape;112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5" name="Google Shape;112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txBox="1"/>
          <p:nvPr/>
        </p:nvSpPr>
        <p:spPr>
          <a:xfrm>
            <a:off x="6064975" y="1481375"/>
            <a:ext cx="30423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hydra -l ashton -P /usr/share/wordlists/rockyou.txt -s 80 -f -vV 192.168.1.105 http-get /company_folders/secret_folder</a:t>
            </a:r>
            <a:endParaRPr sz="1200">
              <a:latin typeface="Roboto"/>
              <a:ea typeface="Roboto"/>
              <a:cs typeface="Roboto"/>
              <a:sym typeface="Roboto"/>
            </a:endParaRPr>
          </a:p>
        </p:txBody>
      </p:sp>
      <p:pic>
        <p:nvPicPr>
          <p:cNvPr id="1128" name="Google Shape;1128;p62"/>
          <p:cNvPicPr preferRelativeResize="0"/>
          <p:nvPr/>
        </p:nvPicPr>
        <p:blipFill>
          <a:blip r:embed="rId4">
            <a:alphaModFix/>
          </a:blip>
          <a:stretch>
            <a:fillRect/>
          </a:stretch>
        </p:blipFill>
        <p:spPr>
          <a:xfrm>
            <a:off x="2260125" y="4424675"/>
            <a:ext cx="6883875" cy="642675"/>
          </a:xfrm>
          <a:prstGeom prst="rect">
            <a:avLst/>
          </a:prstGeom>
          <a:noFill/>
          <a:ln>
            <a:noFill/>
          </a:ln>
        </p:spPr>
      </p:pic>
      <p:pic>
        <p:nvPicPr>
          <p:cNvPr id="1129" name="Google Shape;1129;p62"/>
          <p:cNvPicPr preferRelativeResize="0"/>
          <p:nvPr/>
        </p:nvPicPr>
        <p:blipFill>
          <a:blip r:embed="rId5">
            <a:alphaModFix/>
          </a:blip>
          <a:stretch>
            <a:fillRect/>
          </a:stretch>
        </p:blipFill>
        <p:spPr>
          <a:xfrm>
            <a:off x="5261800" y="2692725"/>
            <a:ext cx="3845476" cy="107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